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4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70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103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E364C29A-B8BD-4A80-B6F0-35A1DEE601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37C4D31D-79F4-4826-BA04-0AEE7039F4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99339" y="0"/>
            <a:ext cx="2587413" cy="6858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C94A37CD-4C57-4A25-ADED-B187F13C1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25218" y="6339796"/>
            <a:ext cx="1219305" cy="518205"/>
          </a:xfrm>
          <a:prstGeom prst="rect">
            <a:avLst/>
          </a:prstGeom>
        </p:spPr>
      </p:pic>
      <p:sp>
        <p:nvSpPr>
          <p:cNvPr id="13" name="Espace réservé du texte 12">
            <a:extLst>
              <a:ext uri="{FF2B5EF4-FFF2-40B4-BE49-F238E27FC236}">
                <a16:creationId xmlns="" xmlns:a16="http://schemas.microsoft.com/office/drawing/2014/main" id="{2C6C9356-6FC3-46CB-8475-6896F945F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1504" y="298705"/>
            <a:ext cx="4683312" cy="4612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i="1" cap="all" baseline="0">
                <a:solidFill>
                  <a:schemeClr val="accent1"/>
                </a:solidFill>
                <a:latin typeface="DIN bold"/>
              </a:defRPr>
            </a:lvl1pPr>
            <a:lvl5pPr marL="2438445" indent="0">
              <a:buNone/>
              <a:defRPr/>
            </a:lvl5pPr>
          </a:lstStyle>
          <a:p>
            <a:pPr lvl="0"/>
            <a:r>
              <a:rPr lang="en-GB" noProof="0" dirty="0" smtClean="0"/>
              <a:t>Titre </a:t>
            </a:r>
            <a:r>
              <a:rPr lang="en-GB" noProof="0" dirty="0" err="1" smtClean="0"/>
              <a:t>slidE</a:t>
            </a:r>
            <a:endParaRPr lang="en-GB" noProof="0" dirty="0"/>
          </a:p>
        </p:txBody>
      </p:sp>
      <p:sp>
        <p:nvSpPr>
          <p:cNvPr id="16" name="Espace réservé du texte 14">
            <a:extLst>
              <a:ext uri="{FF2B5EF4-FFF2-40B4-BE49-F238E27FC236}">
                <a16:creationId xmlns="" xmlns:a16="http://schemas.microsoft.com/office/drawing/2014/main" id="{D6B08F19-97C5-4A55-ADA5-7C56DE5000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504" y="1217479"/>
            <a:ext cx="8035163" cy="48175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buNone/>
              <a:defRPr sz="1400">
                <a:solidFill>
                  <a:srgbClr val="3D3D3B"/>
                </a:solidFill>
                <a:latin typeface="DIN bold light"/>
              </a:defRPr>
            </a:lvl1pPr>
          </a:lstStyle>
          <a:p>
            <a:pPr lvl="0"/>
            <a:r>
              <a:rPr lang="en-GB" noProof="0" dirty="0" err="1" smtClean="0"/>
              <a:t>Texte</a:t>
            </a:r>
            <a:r>
              <a:rPr lang="en-GB" noProof="0" dirty="0" smtClean="0"/>
              <a:t> à </a:t>
            </a:r>
            <a:r>
              <a:rPr lang="en-GB" noProof="0" dirty="0" err="1" smtClean="0"/>
              <a:t>intégrer</a:t>
            </a:r>
            <a:endParaRPr lang="en-GB" noProof="0" dirty="0"/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="" xmlns:a16="http://schemas.microsoft.com/office/drawing/2014/main" id="{0D9999E6-9936-4277-B29B-D07FC8047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08534" y="6518726"/>
            <a:ext cx="2481348" cy="366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Meeting XX</a:t>
            </a:r>
            <a:fld id="{8C981FEF-46C5-461F-AEFE-D8AEE228E9A7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" name="ZoneTexte 1"/>
          <p:cNvSpPr txBox="1"/>
          <p:nvPr userDrawn="1"/>
        </p:nvSpPr>
        <p:spPr>
          <a:xfrm>
            <a:off x="2181013" y="6228080"/>
            <a:ext cx="638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800" dirty="0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28024" y="6585190"/>
            <a:ext cx="4953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fr-FR" sz="1000" b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MMAMA is supported through the Horizon H2020 Programme (grant agreement n°761036)</a:t>
            </a:r>
            <a:endParaRPr lang="fr-FR" altLang="fr-FR" sz="10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355601" y="75221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657187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3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2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73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2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4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29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1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2A69A-2D2A-48A9-84D4-254874CC4DF7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ECE68-627D-4630-BD7F-7EBC375708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1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5791" y="135212"/>
            <a:ext cx="9112546" cy="461265"/>
          </a:xfrm>
        </p:spPr>
        <p:txBody>
          <a:bodyPr>
            <a:normAutofit/>
          </a:bodyPr>
          <a:lstStyle/>
          <a:p>
            <a:r>
              <a:rPr lang="en-GB" dirty="0" err="1" smtClean="0"/>
              <a:t>QuickWave</a:t>
            </a:r>
            <a:r>
              <a:rPr lang="en-GB" dirty="0" smtClean="0"/>
              <a:t> simulations of </a:t>
            </a:r>
            <a:r>
              <a:rPr lang="en-GB" dirty="0" err="1" smtClean="0"/>
              <a:t>metas</a:t>
            </a:r>
            <a:r>
              <a:rPr lang="en-GB" dirty="0" smtClean="0"/>
              <a:t> probe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1455" y="547918"/>
            <a:ext cx="7169445" cy="6181499"/>
          </a:xfrm>
        </p:spPr>
        <p:txBody>
          <a:bodyPr>
            <a:normAutofit fontScale="92500"/>
          </a:bodyPr>
          <a:lstStyle/>
          <a:p>
            <a:r>
              <a:rPr lang="en-GB" sz="1600" b="1" dirty="0" smtClean="0">
                <a:solidFill>
                  <a:schemeClr val="tx1"/>
                </a:solidFill>
              </a:rPr>
              <a:t>Scenario description </a:t>
            </a:r>
            <a:r>
              <a:rPr lang="en-GB" sz="1600" dirty="0" smtClean="0">
                <a:solidFill>
                  <a:schemeClr val="tx1"/>
                </a:solidFill>
              </a:rPr>
              <a:t>(modifications for initial model given in pink):</a:t>
            </a:r>
          </a:p>
          <a:p>
            <a:r>
              <a:rPr lang="en-US" altLang="en-US" dirty="0" smtClean="0">
                <a:solidFill>
                  <a:srgbClr val="0070C0"/>
                </a:solidFill>
                <a:latin typeface="Arial Unicode MS" panose="020B0604020202020204" pitchFamily="34" charset="-128"/>
              </a:rPr>
              <a:t>Sample:</a:t>
            </a: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  chip size 1mmx1mm 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– </a:t>
            </a:r>
            <a:r>
              <a:rPr lang="en-US" altLang="en-US" dirty="0" smtClean="0">
                <a:solidFill>
                  <a:srgbClr val="FF0066"/>
                </a:solidFill>
                <a:latin typeface="Arial Unicode MS" panose="020B0604020202020204" pitchFamily="34" charset="-128"/>
              </a:rPr>
              <a:t>1.15 x 1.15 mm (determined by coax size)</a:t>
            </a:r>
            <a:endParaRPr lang="en-US" altLang="en-US" dirty="0">
              <a:solidFill>
                <a:srgbClr val="FF0066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-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500um thick P doped wafer with resistivity  0.2 ohm.cm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500nm silicon nitride </a:t>
            </a:r>
            <a:r>
              <a:rPr lang="en-US" altLang="en-US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epsilon_r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=7 on top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SiN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 surface is divided in 4 quadrants, 3 quadrants do not have gold coating, 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one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quadrant has gold coating of 100nm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 smtClean="0">
                <a:solidFill>
                  <a:srgbClr val="0070C0"/>
                </a:solidFill>
                <a:latin typeface="Arial Unicode MS" panose="020B0604020202020204" pitchFamily="34" charset="-128"/>
              </a:rPr>
              <a:t>SMM:</a:t>
            </a: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- platinum </a:t>
            </a:r>
            <a:r>
              <a:rPr lang="en-US" altLang="en-US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smm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 tip with 100nm probe diameter (sphere) 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– </a:t>
            </a:r>
            <a:r>
              <a:rPr lang="en-US" altLang="en-US" dirty="0" smtClean="0">
                <a:solidFill>
                  <a:srgbClr val="FF0066"/>
                </a:solidFill>
                <a:latin typeface="Arial Unicode MS" panose="020B0604020202020204" pitchFamily="34" charset="-128"/>
              </a:rPr>
              <a:t>flat in first approach</a:t>
            </a: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probe cone angle 20 degree (cone connects to sphere)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wire diameter 500 um (cylinder connects to cone)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-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free tip length is 2 mm (from tip to top boundary) </a:t>
            </a:r>
            <a:endParaRPr lang="en-US" altLang="en-US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r>
              <a:rPr lang="en-US" altLang="en-US" dirty="0" smtClean="0">
                <a:solidFill>
                  <a:srgbClr val="0070C0"/>
                </a:solidFill>
                <a:latin typeface="Arial Unicode MS" panose="020B0604020202020204" pitchFamily="34" charset="-128"/>
              </a:rPr>
              <a:t>Boundary conditions:</a:t>
            </a:r>
          </a:p>
          <a:p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- Bottom, </a:t>
            </a:r>
            <a:r>
              <a:rPr lang="en-US" altLang="en-US" dirty="0" smtClean="0">
                <a:solidFill>
                  <a:srgbClr val="FF0066"/>
                </a:solidFill>
                <a:latin typeface="Arial Unicode MS" panose="020B0604020202020204" pitchFamily="34" charset="-128"/>
              </a:rPr>
              <a:t>Sides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: PEC</a:t>
            </a:r>
          </a:p>
          <a:p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- port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for microwave access 50 ohm ( outer diameter can be computed from </a:t>
            </a:r>
            <a:r>
              <a:rPr lang="en-US" altLang="en-US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500um </a:t>
            </a:r>
            <a:r>
              <a:rPr lang="en-US" altLang="en-US" dirty="0">
                <a:solidFill>
                  <a:schemeClr val="tx1"/>
                </a:solidFill>
                <a:latin typeface="Arial Unicode MS" panose="020B0604020202020204" pitchFamily="34" charset="-128"/>
              </a:rPr>
              <a:t>wire diameter)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215" y="15924"/>
            <a:ext cx="1034517" cy="403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672" y="596477"/>
            <a:ext cx="4165330" cy="467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3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445791" y="135212"/>
            <a:ext cx="9112546" cy="461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b="1" i="1" kern="1200" cap="all" baseline="0">
                <a:solidFill>
                  <a:schemeClr val="accent1"/>
                </a:solidFill>
                <a:latin typeface="DIN bold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4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QuickWave simulations of metas probe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14304" y="659471"/>
            <a:ext cx="2900362" cy="258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4304" y="1931059"/>
            <a:ext cx="1428750" cy="13144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578760" y="1859622"/>
            <a:ext cx="128587" cy="1285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14304" y="4269454"/>
            <a:ext cx="128587" cy="1285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57203" y="4188490"/>
            <a:ext cx="1764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</a:t>
            </a:r>
            <a:r>
              <a:rPr lang="en-GB" dirty="0" smtClean="0"/>
              <a:t>O</a:t>
            </a:r>
            <a:r>
              <a:rPr lang="pl-PL" dirty="0" smtClean="0"/>
              <a:t> (0,0)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64348" y="4617114"/>
            <a:ext cx="425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A </a:t>
            </a:r>
            <a:r>
              <a:rPr lang="en-GB" dirty="0" smtClean="0"/>
              <a:t>(</a:t>
            </a:r>
            <a:r>
              <a:rPr lang="pl-PL" dirty="0" smtClean="0"/>
              <a:t>-50, -50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64348" y="5117931"/>
            <a:ext cx="4764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B </a:t>
            </a:r>
            <a:r>
              <a:rPr lang="en-GB" dirty="0" smtClean="0"/>
              <a:t>(</a:t>
            </a:r>
            <a:r>
              <a:rPr lang="pl-PL" dirty="0" smtClean="0"/>
              <a:t>50, -50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214303" y="4758920"/>
            <a:ext cx="128587" cy="12858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359683" y="2059650"/>
            <a:ext cx="111921" cy="1172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98977" y="5764262"/>
            <a:ext cx="128587" cy="12858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795450" y="1648222"/>
            <a:ext cx="128587" cy="12858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258282" y="696606"/>
            <a:ext cx="149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Silicon Nitride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90350" y="286475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Au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243388" y="645183"/>
            <a:ext cx="571491" cy="2686050"/>
          </a:xfrm>
          <a:prstGeom prst="rect">
            <a:avLst/>
          </a:prstGeom>
          <a:solidFill>
            <a:srgbClr val="FF006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14789" y="645183"/>
            <a:ext cx="214312" cy="2700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14775" y="1945347"/>
            <a:ext cx="100012" cy="14001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814502" y="3275154"/>
            <a:ext cx="2600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rgbClr val="00B0F0"/>
                </a:solidFill>
              </a:rPr>
              <a:t>Sketch of material sample</a:t>
            </a:r>
            <a:endParaRPr lang="en-GB" i="1" dirty="0">
              <a:solidFill>
                <a:srgbClr val="00B0F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3906" y="3755585"/>
            <a:ext cx="4290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Sample scanning area</a:t>
            </a:r>
            <a:r>
              <a:rPr lang="en-GB" dirty="0" smtClean="0"/>
              <a:t> limited with </a:t>
            </a:r>
            <a:r>
              <a:rPr lang="en-GB" dirty="0" smtClean="0"/>
              <a:t>(in um)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4069428" y="1611707"/>
            <a:ext cx="1150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Wafer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3552947" y="1542788"/>
            <a:ext cx="1150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SiN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3367202" y="2218201"/>
            <a:ext cx="1150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Au</a:t>
            </a:r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1343017" y="1657132"/>
            <a:ext cx="128587" cy="12858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812116" y="2065308"/>
            <a:ext cx="111921" cy="11721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14301" y="6200806"/>
            <a:ext cx="128587" cy="12858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30967" y="5274796"/>
            <a:ext cx="111921" cy="11721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57203" y="5654865"/>
            <a:ext cx="4764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</a:t>
            </a:r>
            <a:r>
              <a:rPr lang="pl-PL" dirty="0" smtClean="0"/>
              <a:t>C</a:t>
            </a:r>
            <a:r>
              <a:rPr lang="en-GB" dirty="0" smtClean="0"/>
              <a:t> (</a:t>
            </a:r>
            <a:r>
              <a:rPr lang="pl-PL" dirty="0" smtClean="0"/>
              <a:t>50, 50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64348" y="6128102"/>
            <a:ext cx="4764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</a:t>
            </a:r>
            <a:r>
              <a:rPr lang="pl-PL" dirty="0" smtClean="0"/>
              <a:t>D</a:t>
            </a:r>
            <a:r>
              <a:rPr lang="en-GB" dirty="0" smtClean="0"/>
              <a:t> (</a:t>
            </a:r>
            <a:r>
              <a:rPr lang="pl-PL" dirty="0" smtClean="0"/>
              <a:t>-50, 50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795" y="473645"/>
            <a:ext cx="3401476" cy="33500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7807" y="478860"/>
            <a:ext cx="3390883" cy="33396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5798" y="3679851"/>
            <a:ext cx="3295314" cy="324549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6005095" y="4758920"/>
            <a:ext cx="2607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Chosen probing results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478702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5817</TotalTime>
  <Words>82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DIN bold</vt:lpstr>
      <vt:lpstr>DIN bold light</vt:lpstr>
      <vt:lpstr>Motyw pakietu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Malgorzata Celuch</dc:creator>
  <cp:lastModifiedBy>mo</cp:lastModifiedBy>
  <cp:revision>54</cp:revision>
  <dcterms:created xsi:type="dcterms:W3CDTF">2020-04-14T08:59:20Z</dcterms:created>
  <dcterms:modified xsi:type="dcterms:W3CDTF">2020-10-19T16:45:07Z</dcterms:modified>
</cp:coreProperties>
</file>