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7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133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356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714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0131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579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026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613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105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27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25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262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D1E5A-9222-474B-A2FD-64446301DA93}" type="datetimeFigureOut">
              <a:rPr lang="de-CH" smtClean="0"/>
              <a:t>23.06.2020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BA306-FB4F-4F7B-952E-0F1CE8ABCBC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6163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Sample composition</a:t>
            </a:r>
            <a:endParaRPr lang="de-CH" sz="2700" dirty="0"/>
          </a:p>
        </p:txBody>
      </p:sp>
      <p:grpSp>
        <p:nvGrpSpPr>
          <p:cNvPr id="75" name="Group 74"/>
          <p:cNvGrpSpPr/>
          <p:nvPr/>
        </p:nvGrpSpPr>
        <p:grpSpPr>
          <a:xfrm>
            <a:off x="3858751" y="1428220"/>
            <a:ext cx="4422396" cy="3426577"/>
            <a:chOff x="-191814" y="1414521"/>
            <a:chExt cx="4422396" cy="3426577"/>
          </a:xfrm>
        </p:grpSpPr>
        <p:pic>
          <p:nvPicPr>
            <p:cNvPr id="11" name="Grafik 16">
              <a:extLst>
                <a:ext uri="{FF2B5EF4-FFF2-40B4-BE49-F238E27FC236}">
                  <a16:creationId xmlns:a16="http://schemas.microsoft.com/office/drawing/2014/main" id="{EA0B3308-6A2B-41B4-93C1-9484F8844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000" contras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860"/>
            <a:stretch/>
          </p:blipFill>
          <p:spPr>
            <a:xfrm rot="5400000">
              <a:off x="1834019" y="2518472"/>
              <a:ext cx="3093937" cy="15513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Inhaltsplatzhalter 6">
              <a:extLst>
                <a:ext uri="{FF2B5EF4-FFF2-40B4-BE49-F238E27FC236}">
                  <a16:creationId xmlns:a16="http://schemas.microsoft.com/office/drawing/2014/main" id="{786FAA54-B493-4458-A765-973C943EEB8E}"/>
                </a:ext>
              </a:extLst>
            </p:cNvPr>
            <p:cNvSpPr txBox="1">
              <a:spLocks/>
            </p:cNvSpPr>
            <p:nvPr/>
          </p:nvSpPr>
          <p:spPr>
            <a:xfrm>
              <a:off x="2599837" y="1414521"/>
              <a:ext cx="1539239" cy="335714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tabLst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/>
                <a:t>AlN/GaN-on-</a:t>
              </a:r>
              <a:r>
                <a:rPr lang="en-US" sz="1200" dirty="0" err="1"/>
                <a:t>SiC</a:t>
              </a:r>
              <a:endParaRPr lang="en-US" sz="1200" dirty="0"/>
            </a:p>
          </p:txBody>
        </p:sp>
        <p:cxnSp>
          <p:nvCxnSpPr>
            <p:cNvPr id="31" name="Gerade Verbindung mit Pfeil 91">
              <a:extLst>
                <a:ext uri="{FF2B5EF4-FFF2-40B4-BE49-F238E27FC236}">
                  <a16:creationId xmlns:a16="http://schemas.microsoft.com/office/drawing/2014/main" id="{66E2FF06-003F-46ED-8D63-4D20F747FF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4242" y="2004987"/>
              <a:ext cx="2988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nhaltsplatzhalter 6">
              <a:extLst>
                <a:ext uri="{FF2B5EF4-FFF2-40B4-BE49-F238E27FC236}">
                  <a16:creationId xmlns:a16="http://schemas.microsoft.com/office/drawing/2014/main" id="{78B35EEF-29AE-400D-8309-82BD016AA1FE}"/>
                </a:ext>
              </a:extLst>
            </p:cNvPr>
            <p:cNvSpPr txBox="1">
              <a:spLocks/>
            </p:cNvSpPr>
            <p:nvPr/>
          </p:nvSpPr>
          <p:spPr>
            <a:xfrm>
              <a:off x="811798" y="4402616"/>
              <a:ext cx="1551314" cy="26289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tabLst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/>
                <a:t>SiC substrate</a:t>
              </a:r>
            </a:p>
          </p:txBody>
        </p:sp>
        <p:cxnSp>
          <p:nvCxnSpPr>
            <p:cNvPr id="33" name="Gerade Verbindung mit Pfeil 104">
              <a:extLst>
                <a:ext uri="{FF2B5EF4-FFF2-40B4-BE49-F238E27FC236}">
                  <a16:creationId xmlns:a16="http://schemas.microsoft.com/office/drawing/2014/main" id="{F21C7DCB-60CA-44D8-82D3-BF3B52312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4242" y="2445987"/>
              <a:ext cx="2988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105">
              <a:extLst>
                <a:ext uri="{FF2B5EF4-FFF2-40B4-BE49-F238E27FC236}">
                  <a16:creationId xmlns:a16="http://schemas.microsoft.com/office/drawing/2014/main" id="{D9A663B0-5BAE-45E0-BE21-81594010E9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0841" y="2722443"/>
              <a:ext cx="2988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106">
              <a:extLst>
                <a:ext uri="{FF2B5EF4-FFF2-40B4-BE49-F238E27FC236}">
                  <a16:creationId xmlns:a16="http://schemas.microsoft.com/office/drawing/2014/main" id="{CFD7A3B6-B1E1-48AD-A84F-CC0DB5017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0841" y="4573270"/>
              <a:ext cx="2988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107">
              <a:extLst>
                <a:ext uri="{FF2B5EF4-FFF2-40B4-BE49-F238E27FC236}">
                  <a16:creationId xmlns:a16="http://schemas.microsoft.com/office/drawing/2014/main" id="{FEC45879-09B4-4E38-AC18-3F0B9125F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10841" y="4193117"/>
              <a:ext cx="2988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108">
              <a:extLst>
                <a:ext uri="{FF2B5EF4-FFF2-40B4-BE49-F238E27FC236}">
                  <a16:creationId xmlns:a16="http://schemas.microsoft.com/office/drawing/2014/main" id="{16BCB4D0-0660-4F50-8256-BBE668D0AE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7947" y="3426123"/>
              <a:ext cx="2988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nhaltsplatzhalter 6">
              <a:extLst>
                <a:ext uri="{FF2B5EF4-FFF2-40B4-BE49-F238E27FC236}">
                  <a16:creationId xmlns:a16="http://schemas.microsoft.com/office/drawing/2014/main" id="{623296F2-0B16-49DA-9508-2FD5164BDAB3}"/>
                </a:ext>
              </a:extLst>
            </p:cNvPr>
            <p:cNvSpPr txBox="1">
              <a:spLocks/>
            </p:cNvSpPr>
            <p:nvPr/>
          </p:nvSpPr>
          <p:spPr>
            <a:xfrm>
              <a:off x="811798" y="4012541"/>
              <a:ext cx="1551314" cy="26289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tabLst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/>
                <a:t>AlGaN (110 nm)</a:t>
              </a:r>
            </a:p>
          </p:txBody>
        </p:sp>
        <p:sp>
          <p:nvSpPr>
            <p:cNvPr id="39" name="Inhaltsplatzhalter 6">
              <a:extLst>
                <a:ext uri="{FF2B5EF4-FFF2-40B4-BE49-F238E27FC236}">
                  <a16:creationId xmlns:a16="http://schemas.microsoft.com/office/drawing/2014/main" id="{CE741F0E-1377-4F7A-A695-1F32D01A447F}"/>
                </a:ext>
              </a:extLst>
            </p:cNvPr>
            <p:cNvSpPr txBox="1">
              <a:spLocks/>
            </p:cNvSpPr>
            <p:nvPr/>
          </p:nvSpPr>
          <p:spPr>
            <a:xfrm>
              <a:off x="811798" y="3263880"/>
              <a:ext cx="1551314" cy="26289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tabLst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/>
                <a:t>AlGaN (990 nm)</a:t>
              </a:r>
            </a:p>
          </p:txBody>
        </p:sp>
        <p:sp>
          <p:nvSpPr>
            <p:cNvPr id="40" name="Inhaltsplatzhalter 6">
              <a:extLst>
                <a:ext uri="{FF2B5EF4-FFF2-40B4-BE49-F238E27FC236}">
                  <a16:creationId xmlns:a16="http://schemas.microsoft.com/office/drawing/2014/main" id="{AE8763E5-EBE8-4817-B0FF-AAF533244DA2}"/>
                </a:ext>
              </a:extLst>
            </p:cNvPr>
            <p:cNvSpPr txBox="1">
              <a:spLocks/>
            </p:cNvSpPr>
            <p:nvPr/>
          </p:nvSpPr>
          <p:spPr>
            <a:xfrm>
              <a:off x="821960" y="2527423"/>
              <a:ext cx="1551314" cy="26289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tabLst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/>
                <a:t>Ti rich layer (100 nm)</a:t>
              </a:r>
            </a:p>
          </p:txBody>
        </p:sp>
        <p:sp>
          <p:nvSpPr>
            <p:cNvPr id="41" name="Inhaltsplatzhalter 6">
              <a:extLst>
                <a:ext uri="{FF2B5EF4-FFF2-40B4-BE49-F238E27FC236}">
                  <a16:creationId xmlns:a16="http://schemas.microsoft.com/office/drawing/2014/main" id="{C8AA7E17-8B52-46B4-981C-BF8A3A4F5177}"/>
                </a:ext>
              </a:extLst>
            </p:cNvPr>
            <p:cNvSpPr txBox="1">
              <a:spLocks/>
            </p:cNvSpPr>
            <p:nvPr/>
          </p:nvSpPr>
          <p:spPr>
            <a:xfrm>
              <a:off x="308978" y="2248699"/>
              <a:ext cx="2064296" cy="26289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tabLst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/>
                <a:t>Polycrystalline Pt-Au (360 nm)</a:t>
              </a:r>
            </a:p>
          </p:txBody>
        </p:sp>
        <p:sp>
          <p:nvSpPr>
            <p:cNvPr id="42" name="Inhaltsplatzhalter 6">
              <a:extLst>
                <a:ext uri="{FF2B5EF4-FFF2-40B4-BE49-F238E27FC236}">
                  <a16:creationId xmlns:a16="http://schemas.microsoft.com/office/drawing/2014/main" id="{DC8742CC-527B-4828-B985-908BD4E7477D}"/>
                </a:ext>
              </a:extLst>
            </p:cNvPr>
            <p:cNvSpPr txBox="1">
              <a:spLocks/>
            </p:cNvSpPr>
            <p:nvPr/>
          </p:nvSpPr>
          <p:spPr>
            <a:xfrm>
              <a:off x="298816" y="1817951"/>
              <a:ext cx="2064296" cy="26289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tabLst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/>
                <a:t>Amorph. deposited Pt (1-2 µm)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Gerade Verbindung mit Pfeil 114">
              <a:extLst>
                <a:ext uri="{FF2B5EF4-FFF2-40B4-BE49-F238E27FC236}">
                  <a16:creationId xmlns:a16="http://schemas.microsoft.com/office/drawing/2014/main" id="{4EC0D967-DDCA-42FF-85D3-730472D30D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1743" y="2781059"/>
              <a:ext cx="293709" cy="867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nhaltsplatzhalter 6">
              <a:extLst>
                <a:ext uri="{FF2B5EF4-FFF2-40B4-BE49-F238E27FC236}">
                  <a16:creationId xmlns:a16="http://schemas.microsoft.com/office/drawing/2014/main" id="{7FFA6BAE-8FD5-482F-BC3C-5550E66C6E90}"/>
                </a:ext>
              </a:extLst>
            </p:cNvPr>
            <p:cNvSpPr txBox="1">
              <a:spLocks/>
            </p:cNvSpPr>
            <p:nvPr/>
          </p:nvSpPr>
          <p:spPr>
            <a:xfrm>
              <a:off x="-191814" y="2700777"/>
              <a:ext cx="2559596" cy="26289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tabLst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/>
                <a:t>SiN cap (6 nm) / AlN barrier (5 nm)</a:t>
              </a:r>
            </a:p>
          </p:txBody>
        </p:sp>
        <p:sp>
          <p:nvSpPr>
            <p:cNvPr id="45" name="Inhaltsplatzhalter 6">
              <a:extLst>
                <a:ext uri="{FF2B5EF4-FFF2-40B4-BE49-F238E27FC236}">
                  <a16:creationId xmlns:a16="http://schemas.microsoft.com/office/drawing/2014/main" id="{04E34129-BE29-411B-B1E6-93029CA71F9D}"/>
                </a:ext>
              </a:extLst>
            </p:cNvPr>
            <p:cNvSpPr txBox="1">
              <a:spLocks/>
            </p:cNvSpPr>
            <p:nvPr/>
          </p:nvSpPr>
          <p:spPr>
            <a:xfrm>
              <a:off x="98530" y="2932402"/>
              <a:ext cx="2269253" cy="262891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Tx/>
                <a:buNone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1pPr>
              <a:lvl2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2pPr>
              <a:lvl3pPr marL="27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+mj-lt"/>
                <a:buAutoNum type="arabicPeriod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3pPr>
              <a:lvl4pPr marL="54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4pPr>
              <a:lvl5pPr marL="810000" indent="-270000" algn="l" defTabSz="914400" rtl="0" eaLnBrk="1" latinLnBrk="0" hangingPunct="1">
                <a:lnSpc>
                  <a:spcPts val="2100"/>
                </a:lnSpc>
                <a:spcBef>
                  <a:spcPts val="0"/>
                </a:spcBef>
                <a:buFont typeface=".AppleSystemUIFont" charset="0"/>
                <a:buChar char="–"/>
                <a:tabLst/>
                <a:defRPr sz="1600" kern="1200">
                  <a:solidFill>
                    <a:schemeClr val="tx2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dirty="0"/>
                <a:t>GaN channel (150 nm)</a:t>
              </a:r>
            </a:p>
          </p:txBody>
        </p:sp>
        <p:cxnSp>
          <p:nvCxnSpPr>
            <p:cNvPr id="46" name="Gerade Verbindung mit Pfeil 119">
              <a:extLst>
                <a:ext uri="{FF2B5EF4-FFF2-40B4-BE49-F238E27FC236}">
                  <a16:creationId xmlns:a16="http://schemas.microsoft.com/office/drawing/2014/main" id="{666F16F2-3CA2-47B5-A7C6-5DCDE93558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305" y="2853892"/>
              <a:ext cx="285041" cy="26289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43">
              <a:extLst>
                <a:ext uri="{FF2B5EF4-FFF2-40B4-BE49-F238E27FC236}">
                  <a16:creationId xmlns:a16="http://schemas.microsoft.com/office/drawing/2014/main" id="{CDC74B28-736A-47B3-AA6D-593BA013A703}"/>
                </a:ext>
              </a:extLst>
            </p:cNvPr>
            <p:cNvCxnSpPr/>
            <p:nvPr/>
          </p:nvCxnSpPr>
          <p:spPr>
            <a:xfrm>
              <a:off x="3823442" y="4764203"/>
              <a:ext cx="23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44">
              <a:extLst>
                <a:ext uri="{FF2B5EF4-FFF2-40B4-BE49-F238E27FC236}">
                  <a16:creationId xmlns:a16="http://schemas.microsoft.com/office/drawing/2014/main" id="{325216AD-D5DA-4C60-B3CA-0B7F376A5767}"/>
                </a:ext>
              </a:extLst>
            </p:cNvPr>
            <p:cNvSpPr txBox="1"/>
            <p:nvPr/>
          </p:nvSpPr>
          <p:spPr>
            <a:xfrm>
              <a:off x="3792441" y="4522157"/>
              <a:ext cx="438141" cy="1059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2100"/>
                </a:lnSpc>
              </a:pPr>
              <a:r>
                <a:rPr lang="de-DE" sz="600" dirty="0"/>
                <a:t>200 nm</a:t>
              </a:r>
            </a:p>
          </p:txBody>
        </p:sp>
      </p:grpSp>
      <p:pic>
        <p:nvPicPr>
          <p:cNvPr id="73" name="Grafik 5">
            <a:extLst>
              <a:ext uri="{FF2B5EF4-FFF2-40B4-BE49-F238E27FC236}">
                <a16:creationId xmlns:a16="http://schemas.microsoft.com/office/drawing/2014/main" id="{031BAECA-D8D7-4700-8FED-F74D6CCFAA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0" y="1798644"/>
            <a:ext cx="3359696" cy="3093938"/>
          </a:xfrm>
          <a:prstGeom prst="rect">
            <a:avLst/>
          </a:prstGeom>
        </p:spPr>
      </p:pic>
      <p:sp>
        <p:nvSpPr>
          <p:cNvPr id="74" name="Rechteck 2">
            <a:extLst>
              <a:ext uri="{FF2B5EF4-FFF2-40B4-BE49-F238E27FC236}">
                <a16:creationId xmlns:a16="http://schemas.microsoft.com/office/drawing/2014/main" id="{0434B780-8E10-40F2-B4B1-441F58AE6D3A}"/>
              </a:ext>
            </a:extLst>
          </p:cNvPr>
          <p:cNvSpPr/>
          <p:nvPr/>
        </p:nvSpPr>
        <p:spPr>
          <a:xfrm>
            <a:off x="712185" y="5520780"/>
            <a:ext cx="7719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ym typeface="Wingdings" panose="05000000000000000000" pitchFamily="2" charset="2"/>
              </a:rPr>
              <a:t>Left: A top-view image of a lamellae produced using focus ion beam technique. The sample was glued to a gold coated sample holder. Right: a zoomed image of the region of interest, where layers of different materials locate (framed region in left panel). As shown, the region consist of layers with different electrical properties: metallic (Pt, Au, </a:t>
            </a:r>
            <a:r>
              <a:rPr lang="en-US" sz="1200" dirty="0" err="1" smtClean="0">
                <a:sym typeface="Wingdings" panose="05000000000000000000" pitchFamily="2" charset="2"/>
              </a:rPr>
              <a:t>Ti</a:t>
            </a:r>
            <a:r>
              <a:rPr lang="en-US" sz="1200" dirty="0" smtClean="0">
                <a:sym typeface="Wingdings" panose="05000000000000000000" pitchFamily="2" charset="2"/>
              </a:rPr>
              <a:t>, with total thickness of about 2 micron), semiconducting </a:t>
            </a:r>
            <a:r>
              <a:rPr lang="en-US" sz="1200" dirty="0" err="1" smtClean="0">
                <a:sym typeface="Wingdings" panose="05000000000000000000" pitchFamily="2" charset="2"/>
              </a:rPr>
              <a:t>AlGaN+GaN</a:t>
            </a:r>
            <a:r>
              <a:rPr lang="en-US" sz="1200" dirty="0" smtClean="0">
                <a:sym typeface="Wingdings" panose="05000000000000000000" pitchFamily="2" charset="2"/>
              </a:rPr>
              <a:t> (total thickness of about 1.3 micron) and dielectric </a:t>
            </a:r>
            <a:r>
              <a:rPr lang="en-US" sz="1200" dirty="0" err="1" smtClean="0">
                <a:sym typeface="Wingdings" panose="05000000000000000000" pitchFamily="2" charset="2"/>
              </a:rPr>
              <a:t>SiC</a:t>
            </a:r>
            <a:r>
              <a:rPr lang="en-US" sz="1200" dirty="0" smtClean="0">
                <a:sym typeface="Wingdings" panose="05000000000000000000" pitchFamily="2" charset="2"/>
              </a:rPr>
              <a:t> substrate. 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760787" y="2841843"/>
            <a:ext cx="173811" cy="33572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7" name="Rectangle 76"/>
          <p:cNvSpPr/>
          <p:nvPr/>
        </p:nvSpPr>
        <p:spPr>
          <a:xfrm>
            <a:off x="1260225" y="3177567"/>
            <a:ext cx="1539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 39 </a:t>
            </a:r>
            <a:r>
              <a:rPr lang="en-US" dirty="0">
                <a:solidFill>
                  <a:schemeClr val="bg1"/>
                </a:solidFill>
              </a:rPr>
              <a:t>x 15 </a:t>
            </a:r>
            <a:r>
              <a:rPr lang="en-US" dirty="0" smtClean="0">
                <a:solidFill>
                  <a:schemeClr val="bg1"/>
                </a:solidFill>
              </a:rPr>
              <a:t>µm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lamella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12185" y="1952438"/>
            <a:ext cx="254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Au-coated sample holder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691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Measurement </a:t>
            </a:r>
            <a:r>
              <a:rPr lang="de-CH" dirty="0" err="1" smtClean="0"/>
              <a:t>conditions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912"/>
            <a:ext cx="8705693" cy="55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01" y="2762954"/>
            <a:ext cx="2623391" cy="1571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231495" cy="900256"/>
          </a:xfrm>
        </p:spPr>
        <p:txBody>
          <a:bodyPr>
            <a:normAutofit/>
          </a:bodyPr>
          <a:lstStyle/>
          <a:p>
            <a:r>
              <a:rPr lang="de-CH" sz="2400" dirty="0" err="1" smtClean="0"/>
              <a:t>Thin</a:t>
            </a:r>
            <a:r>
              <a:rPr lang="de-CH" sz="2400" dirty="0" smtClean="0"/>
              <a:t> </a:t>
            </a:r>
            <a:r>
              <a:rPr lang="de-CH" sz="2400" dirty="0" err="1" smtClean="0"/>
              <a:t>semiconducting</a:t>
            </a:r>
            <a:r>
              <a:rPr lang="de-CH" sz="2400" dirty="0" smtClean="0"/>
              <a:t> </a:t>
            </a:r>
            <a:r>
              <a:rPr lang="de-CH" sz="2400" dirty="0" err="1" smtClean="0"/>
              <a:t>lamella</a:t>
            </a:r>
            <a:r>
              <a:rPr lang="de-CH" sz="2400" dirty="0"/>
              <a:t/>
            </a:r>
            <a:br>
              <a:rPr lang="de-CH" sz="2400" dirty="0"/>
            </a:br>
            <a:r>
              <a:rPr lang="de-CH" sz="1100" dirty="0"/>
              <a:t>All </a:t>
            </a:r>
            <a:r>
              <a:rPr lang="de-CH" sz="1100" dirty="0" err="1"/>
              <a:t>images</a:t>
            </a:r>
            <a:r>
              <a:rPr lang="de-CH" sz="1100" dirty="0"/>
              <a:t> </a:t>
            </a:r>
            <a:r>
              <a:rPr lang="de-CH" sz="1100" dirty="0" err="1"/>
              <a:t>and</a:t>
            </a:r>
            <a:r>
              <a:rPr lang="de-CH" sz="1100" dirty="0"/>
              <a:t> </a:t>
            </a:r>
            <a:r>
              <a:rPr lang="de-CH" sz="1100" dirty="0" err="1"/>
              <a:t>graphs</a:t>
            </a:r>
            <a:r>
              <a:rPr lang="de-CH" sz="1100" dirty="0"/>
              <a:t> </a:t>
            </a:r>
            <a:r>
              <a:rPr lang="de-CH" sz="1100" dirty="0" err="1"/>
              <a:t>are</a:t>
            </a:r>
            <a:r>
              <a:rPr lang="de-CH" sz="1100" dirty="0"/>
              <a:t> </a:t>
            </a:r>
            <a:r>
              <a:rPr lang="de-CH" sz="1100" dirty="0" err="1"/>
              <a:t>from</a:t>
            </a:r>
            <a:r>
              <a:rPr lang="de-CH" sz="1100" dirty="0"/>
              <a:t> </a:t>
            </a:r>
            <a:r>
              <a:rPr lang="de-CH" sz="1100" dirty="0" err="1"/>
              <a:t>the</a:t>
            </a:r>
            <a:r>
              <a:rPr lang="de-CH" sz="1100" dirty="0"/>
              <a:t> </a:t>
            </a:r>
            <a:r>
              <a:rPr lang="de-CH" sz="1100" dirty="0" err="1" smtClean="0"/>
              <a:t>dataset</a:t>
            </a:r>
            <a:r>
              <a:rPr lang="de-CH" sz="1100" dirty="0" smtClean="0"/>
              <a:t>: </a:t>
            </a:r>
            <a:r>
              <a:rPr lang="de-CH" sz="1100" dirty="0"/>
              <a:t>XYScanNano_60.0x70.0um_120x140px_Al_GaN on SiC1_217.41_200409_010259.gwy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82" y="2706794"/>
            <a:ext cx="1987693" cy="14417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853" y="1102327"/>
            <a:ext cx="1987693" cy="1441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262" y="1265383"/>
            <a:ext cx="2559230" cy="15327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414050" y="1854044"/>
            <a:ext cx="877380" cy="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17981050">
            <a:off x="2611929" y="3270823"/>
            <a:ext cx="7234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rgbClr val="FF0000"/>
                </a:solidFill>
              </a:rPr>
              <a:t>SiC+GaN</a:t>
            </a:r>
            <a:endParaRPr lang="de-CH" sz="1200" dirty="0"/>
          </a:p>
        </p:txBody>
      </p:sp>
      <p:sp>
        <p:nvSpPr>
          <p:cNvPr id="25" name="Rectangle 24"/>
          <p:cNvSpPr/>
          <p:nvPr/>
        </p:nvSpPr>
        <p:spPr>
          <a:xfrm>
            <a:off x="5493594" y="3136460"/>
            <a:ext cx="7385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GaN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de-CH" dirty="0"/>
          </a:p>
        </p:txBody>
      </p:sp>
      <p:sp>
        <p:nvSpPr>
          <p:cNvPr id="7" name="Rectangle 6"/>
          <p:cNvSpPr/>
          <p:nvPr/>
        </p:nvSpPr>
        <p:spPr>
          <a:xfrm>
            <a:off x="182046" y="4486863"/>
            <a:ext cx="8802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CH" sz="1200" dirty="0" smtClean="0"/>
              <a:t>Top </a:t>
            </a:r>
            <a:r>
              <a:rPr lang="de-CH" sz="1200" dirty="0" err="1" smtClean="0"/>
              <a:t>panels</a:t>
            </a:r>
            <a:r>
              <a:rPr lang="de-CH" sz="1200" dirty="0" smtClean="0"/>
              <a:t>: A 2D </a:t>
            </a:r>
            <a:r>
              <a:rPr lang="de-CH" sz="1200" dirty="0" err="1" smtClean="0"/>
              <a:t>topography</a:t>
            </a:r>
            <a:r>
              <a:rPr lang="de-CH" sz="1200" dirty="0" smtClean="0"/>
              <a:t> </a:t>
            </a:r>
            <a:r>
              <a:rPr lang="de-CH" sz="1200" dirty="0" err="1" smtClean="0"/>
              <a:t>map</a:t>
            </a:r>
            <a:r>
              <a:rPr lang="de-CH" sz="1200" dirty="0" smtClean="0"/>
              <a:t> </a:t>
            </a:r>
            <a:r>
              <a:rPr lang="de-CH" sz="1200" dirty="0" err="1" smtClean="0"/>
              <a:t>and</a:t>
            </a:r>
            <a:r>
              <a:rPr lang="de-CH" sz="1200" dirty="0" smtClean="0"/>
              <a:t> a </a:t>
            </a:r>
            <a:r>
              <a:rPr lang="de-CH" sz="1200" dirty="0" err="1" smtClean="0"/>
              <a:t>profile</a:t>
            </a:r>
            <a:r>
              <a:rPr lang="de-CH" sz="1200" dirty="0" smtClean="0"/>
              <a:t> </a:t>
            </a:r>
            <a:r>
              <a:rPr lang="de-CH" sz="1200" dirty="0" err="1" smtClean="0"/>
              <a:t>extracted</a:t>
            </a:r>
            <a:r>
              <a:rPr lang="de-CH" sz="1200" dirty="0" smtClean="0"/>
              <a:t> </a:t>
            </a:r>
            <a:r>
              <a:rPr lang="de-CH" sz="1200" dirty="0" err="1" smtClean="0"/>
              <a:t>from</a:t>
            </a:r>
            <a:r>
              <a:rPr lang="de-CH" sz="1200" dirty="0" smtClean="0"/>
              <a:t> </a:t>
            </a:r>
            <a:r>
              <a:rPr lang="de-CH" sz="1200" dirty="0" err="1" smtClean="0"/>
              <a:t>this</a:t>
            </a:r>
            <a:r>
              <a:rPr lang="de-CH" sz="1200" dirty="0" smtClean="0"/>
              <a:t> </a:t>
            </a:r>
            <a:r>
              <a:rPr lang="de-CH" sz="1200" dirty="0" err="1" smtClean="0"/>
              <a:t>map</a:t>
            </a:r>
            <a:r>
              <a:rPr lang="de-CH" sz="1200" dirty="0" smtClean="0"/>
              <a:t> </a:t>
            </a:r>
            <a:r>
              <a:rPr lang="de-CH" sz="1200" dirty="0" err="1" smtClean="0"/>
              <a:t>along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dashed</a:t>
            </a:r>
            <a:r>
              <a:rPr lang="de-CH" sz="1200" dirty="0" smtClean="0"/>
              <a:t> </a:t>
            </a:r>
            <a:r>
              <a:rPr lang="de-CH" sz="1200" dirty="0" err="1" smtClean="0"/>
              <a:t>white</a:t>
            </a:r>
            <a:r>
              <a:rPr lang="de-CH" sz="1200" dirty="0" smtClean="0"/>
              <a:t> </a:t>
            </a:r>
            <a:r>
              <a:rPr lang="de-CH" sz="1200" dirty="0" err="1" smtClean="0"/>
              <a:t>line</a:t>
            </a:r>
            <a:r>
              <a:rPr lang="de-CH" sz="1200" dirty="0" smtClean="0"/>
              <a:t>. </a:t>
            </a:r>
            <a:r>
              <a:rPr lang="de-CH" sz="1200" dirty="0" err="1" smtClean="0"/>
              <a:t>Bottom</a:t>
            </a:r>
            <a:r>
              <a:rPr lang="de-CH" sz="1200" dirty="0" smtClean="0"/>
              <a:t> </a:t>
            </a:r>
            <a:r>
              <a:rPr lang="de-CH" sz="1200" dirty="0" err="1" smtClean="0"/>
              <a:t>panels</a:t>
            </a:r>
            <a:r>
              <a:rPr lang="de-CH" sz="1200" dirty="0" smtClean="0"/>
              <a:t>: A 2D </a:t>
            </a:r>
            <a:r>
              <a:rPr lang="de-CH" sz="1200" dirty="0" err="1" smtClean="0"/>
              <a:t>map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magnitude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S11 </a:t>
            </a:r>
            <a:r>
              <a:rPr lang="de-CH" sz="1200" dirty="0" err="1" smtClean="0"/>
              <a:t>and</a:t>
            </a:r>
            <a:r>
              <a:rPr lang="de-CH" sz="1200" dirty="0" smtClean="0"/>
              <a:t> a </a:t>
            </a:r>
            <a:r>
              <a:rPr lang="de-CH" sz="1200" dirty="0" err="1" smtClean="0"/>
              <a:t>similarly</a:t>
            </a:r>
            <a:r>
              <a:rPr lang="de-CH" sz="1200" dirty="0" smtClean="0"/>
              <a:t> </a:t>
            </a:r>
            <a:r>
              <a:rPr lang="de-CH" sz="1200" dirty="0" err="1" smtClean="0"/>
              <a:t>extracted</a:t>
            </a:r>
            <a:r>
              <a:rPr lang="de-CH" sz="1200" dirty="0" smtClean="0"/>
              <a:t> </a:t>
            </a:r>
            <a:r>
              <a:rPr lang="de-CH" sz="1200" dirty="0" err="1" smtClean="0"/>
              <a:t>profile</a:t>
            </a:r>
            <a:r>
              <a:rPr lang="de-CH" sz="1200" dirty="0" smtClean="0"/>
              <a:t>. The </a:t>
            </a:r>
            <a:r>
              <a:rPr lang="de-CH" sz="1200" dirty="0" err="1" smtClean="0"/>
              <a:t>thin</a:t>
            </a:r>
            <a:r>
              <a:rPr lang="de-CH" sz="1200" dirty="0" smtClean="0"/>
              <a:t> </a:t>
            </a:r>
            <a:r>
              <a:rPr lang="de-CH" sz="1200" dirty="0" err="1" smtClean="0"/>
              <a:t>lamella</a:t>
            </a:r>
            <a:r>
              <a:rPr lang="de-CH" sz="1200" dirty="0" smtClean="0"/>
              <a:t> </a:t>
            </a:r>
            <a:r>
              <a:rPr lang="de-CH" sz="1200" dirty="0" err="1" smtClean="0"/>
              <a:t>is</a:t>
            </a:r>
            <a:r>
              <a:rPr lang="de-CH" sz="1200" dirty="0" smtClean="0"/>
              <a:t> </a:t>
            </a:r>
            <a:r>
              <a:rPr lang="de-CH" sz="1200" dirty="0" err="1" smtClean="0"/>
              <a:t>visible</a:t>
            </a:r>
            <a:r>
              <a:rPr lang="de-CH" sz="1200" dirty="0" smtClean="0"/>
              <a:t> in </a:t>
            </a:r>
            <a:r>
              <a:rPr lang="de-CH" sz="1200" dirty="0" err="1" smtClean="0"/>
              <a:t>both</a:t>
            </a:r>
            <a:r>
              <a:rPr lang="de-CH" sz="1200" dirty="0" smtClean="0"/>
              <a:t> </a:t>
            </a:r>
            <a:r>
              <a:rPr lang="de-CH" sz="1200" dirty="0" err="1" smtClean="0"/>
              <a:t>topography</a:t>
            </a:r>
            <a:r>
              <a:rPr lang="de-CH" sz="1200" dirty="0" smtClean="0"/>
              <a:t> </a:t>
            </a:r>
            <a:r>
              <a:rPr lang="de-CH" sz="1200" dirty="0" err="1" smtClean="0"/>
              <a:t>and</a:t>
            </a:r>
            <a:r>
              <a:rPr lang="de-CH" sz="1200" dirty="0" smtClean="0"/>
              <a:t> </a:t>
            </a:r>
            <a:r>
              <a:rPr lang="de-CH" sz="1200" dirty="0" err="1" smtClean="0"/>
              <a:t>electrical</a:t>
            </a:r>
            <a:r>
              <a:rPr lang="de-CH" sz="1200" dirty="0" smtClean="0"/>
              <a:t> </a:t>
            </a:r>
            <a:r>
              <a:rPr lang="de-CH" sz="1200" dirty="0" err="1" smtClean="0"/>
              <a:t>maps</a:t>
            </a:r>
            <a:r>
              <a:rPr lang="de-CH" sz="1200" dirty="0" smtClean="0"/>
              <a:t>. </a:t>
            </a:r>
            <a:r>
              <a:rPr lang="de-CH" sz="1200" dirty="0" err="1" smtClean="0"/>
              <a:t>However</a:t>
            </a:r>
            <a:r>
              <a:rPr lang="de-CH" sz="1200" dirty="0" smtClean="0"/>
              <a:t>, </a:t>
            </a:r>
            <a:r>
              <a:rPr lang="de-CH" sz="1200" dirty="0" err="1" smtClean="0"/>
              <a:t>it</a:t>
            </a:r>
            <a:r>
              <a:rPr lang="de-CH" sz="1200" dirty="0" smtClean="0"/>
              <a:t> </a:t>
            </a:r>
            <a:r>
              <a:rPr lang="de-CH" sz="1200" dirty="0" err="1" smtClean="0"/>
              <a:t>is</a:t>
            </a:r>
            <a:r>
              <a:rPr lang="de-CH" sz="1200" dirty="0" smtClean="0"/>
              <a:t> </a:t>
            </a:r>
            <a:r>
              <a:rPr lang="de-CH" sz="1200" dirty="0" err="1" smtClean="0"/>
              <a:t>difficult</a:t>
            </a:r>
            <a:r>
              <a:rPr lang="de-CH" sz="1200" dirty="0" smtClean="0"/>
              <a:t> </a:t>
            </a:r>
            <a:r>
              <a:rPr lang="de-CH" sz="1200" dirty="0" err="1" smtClean="0"/>
              <a:t>to</a:t>
            </a:r>
            <a:r>
              <a:rPr lang="de-CH" sz="1200" dirty="0" smtClean="0"/>
              <a:t> </a:t>
            </a:r>
            <a:r>
              <a:rPr lang="de-CH" sz="1200" dirty="0" err="1" smtClean="0"/>
              <a:t>determine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position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/>
              <a:t> </a:t>
            </a:r>
            <a:r>
              <a:rPr lang="de-CH" sz="1200" dirty="0" err="1" smtClean="0"/>
              <a:t>GaN</a:t>
            </a:r>
            <a:r>
              <a:rPr lang="de-CH" sz="1200" dirty="0" smtClean="0"/>
              <a:t>/</a:t>
            </a:r>
            <a:r>
              <a:rPr lang="de-CH" sz="1200" dirty="0" err="1" smtClean="0"/>
              <a:t>AlGaN</a:t>
            </a:r>
            <a:r>
              <a:rPr lang="de-CH" sz="1200" dirty="0" smtClean="0"/>
              <a:t> </a:t>
            </a:r>
            <a:r>
              <a:rPr lang="de-CH" sz="1200" dirty="0" err="1" smtClean="0"/>
              <a:t>multilayers</a:t>
            </a:r>
            <a:r>
              <a:rPr lang="de-CH" sz="1200" dirty="0" smtClean="0"/>
              <a:t> </a:t>
            </a:r>
            <a:r>
              <a:rPr lang="de-CH" sz="1200" dirty="0" err="1" smtClean="0"/>
              <a:t>from</a:t>
            </a:r>
            <a:r>
              <a:rPr lang="de-CH" sz="1200" dirty="0" smtClean="0"/>
              <a:t> </a:t>
            </a:r>
            <a:r>
              <a:rPr lang="de-CH" sz="1200" dirty="0" err="1" smtClean="0"/>
              <a:t>SiC</a:t>
            </a:r>
            <a:r>
              <a:rPr lang="de-CH" sz="1200" dirty="0" smtClean="0"/>
              <a:t> </a:t>
            </a:r>
            <a:r>
              <a:rPr lang="de-CH" sz="1200" dirty="0" err="1" smtClean="0"/>
              <a:t>from</a:t>
            </a:r>
            <a:r>
              <a:rPr lang="de-CH" sz="1200" dirty="0" smtClean="0"/>
              <a:t> </a:t>
            </a:r>
            <a:r>
              <a:rPr lang="de-CH" sz="1200" dirty="0" err="1" smtClean="0"/>
              <a:t>profies</a:t>
            </a:r>
            <a:r>
              <a:rPr lang="de-CH" sz="1200" dirty="0" smtClean="0"/>
              <a:t> </a:t>
            </a:r>
            <a:r>
              <a:rPr lang="de-CH" sz="1200" dirty="0" err="1" smtClean="0"/>
              <a:t>extracted</a:t>
            </a:r>
            <a:r>
              <a:rPr lang="de-CH" sz="1200" dirty="0" smtClean="0"/>
              <a:t> </a:t>
            </a:r>
            <a:r>
              <a:rPr lang="de-CH" sz="1200" dirty="0" err="1" smtClean="0"/>
              <a:t>from</a:t>
            </a:r>
            <a:r>
              <a:rPr lang="de-CH" sz="1200" dirty="0" smtClean="0"/>
              <a:t> </a:t>
            </a:r>
            <a:r>
              <a:rPr lang="de-CH" sz="1200" dirty="0" err="1" smtClean="0"/>
              <a:t>these</a:t>
            </a:r>
            <a:r>
              <a:rPr lang="de-CH" sz="1200" dirty="0" smtClean="0"/>
              <a:t> </a:t>
            </a:r>
            <a:r>
              <a:rPr lang="de-CH" sz="1200" dirty="0" err="1" smtClean="0"/>
              <a:t>maps</a:t>
            </a:r>
            <a:r>
              <a:rPr lang="de-CH" sz="1200" dirty="0" smtClean="0"/>
              <a:t> (</a:t>
            </a:r>
            <a:r>
              <a:rPr lang="de-CH" sz="1200" dirty="0" err="1" smtClean="0"/>
              <a:t>right</a:t>
            </a:r>
            <a:r>
              <a:rPr lang="de-CH" sz="1200" dirty="0" smtClean="0"/>
              <a:t> </a:t>
            </a:r>
            <a:r>
              <a:rPr lang="de-CH" sz="1200" dirty="0" err="1" smtClean="0"/>
              <a:t>panels</a:t>
            </a:r>
            <a:r>
              <a:rPr lang="de-CH" sz="1200" dirty="0" smtClean="0"/>
              <a:t>). The </a:t>
            </a:r>
            <a:r>
              <a:rPr lang="de-CH" sz="1200" dirty="0" err="1" smtClean="0"/>
              <a:t>position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film </a:t>
            </a:r>
            <a:r>
              <a:rPr lang="de-CH" sz="1200" dirty="0" err="1" smtClean="0"/>
              <a:t>edges</a:t>
            </a:r>
            <a:r>
              <a:rPr lang="de-CH" sz="1200" dirty="0" smtClean="0"/>
              <a:t> </a:t>
            </a:r>
            <a:r>
              <a:rPr lang="de-CH" sz="1200" dirty="0" err="1" smtClean="0"/>
              <a:t>cannot</a:t>
            </a:r>
            <a:r>
              <a:rPr lang="de-CH" sz="1200" dirty="0" smtClean="0"/>
              <a:t> </a:t>
            </a:r>
            <a:r>
              <a:rPr lang="de-CH" sz="1200" dirty="0" err="1" smtClean="0"/>
              <a:t>be</a:t>
            </a:r>
            <a:r>
              <a:rPr lang="de-CH" sz="1200" dirty="0" smtClean="0"/>
              <a:t> </a:t>
            </a:r>
            <a:r>
              <a:rPr lang="de-CH" sz="1200" dirty="0" err="1" smtClean="0"/>
              <a:t>determined</a:t>
            </a:r>
            <a:r>
              <a:rPr lang="de-CH" sz="1200" dirty="0" smtClean="0"/>
              <a:t> </a:t>
            </a:r>
            <a:r>
              <a:rPr lang="de-CH" sz="1200" dirty="0" err="1" smtClean="0"/>
              <a:t>precisely</a:t>
            </a:r>
            <a:r>
              <a:rPr lang="de-CH" sz="1200" dirty="0" smtClean="0"/>
              <a:t> </a:t>
            </a:r>
            <a:r>
              <a:rPr lang="de-CH" sz="1200" dirty="0" err="1" smtClean="0"/>
              <a:t>because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tip</a:t>
            </a:r>
            <a:r>
              <a:rPr lang="de-CH" sz="1200" dirty="0" smtClean="0"/>
              <a:t> </a:t>
            </a:r>
            <a:r>
              <a:rPr lang="de-CH" sz="1200" dirty="0" err="1" smtClean="0"/>
              <a:t>convolution</a:t>
            </a:r>
            <a:r>
              <a:rPr lang="de-CH" sz="1200" dirty="0" smtClean="0"/>
              <a:t>. In turn, </a:t>
            </a:r>
            <a:r>
              <a:rPr lang="de-CH" sz="1200" dirty="0" err="1" smtClean="0"/>
              <a:t>it</a:t>
            </a:r>
            <a:r>
              <a:rPr lang="de-CH" sz="1200" dirty="0" smtClean="0"/>
              <a:t> </a:t>
            </a:r>
            <a:r>
              <a:rPr lang="de-CH" sz="1200" dirty="0" err="1" smtClean="0"/>
              <a:t>is</a:t>
            </a:r>
            <a:r>
              <a:rPr lang="de-CH" sz="1200" dirty="0" smtClean="0"/>
              <a:t> </a:t>
            </a:r>
            <a:r>
              <a:rPr lang="de-CH" sz="1200" dirty="0" err="1" smtClean="0"/>
              <a:t>possible</a:t>
            </a:r>
            <a:r>
              <a:rPr lang="de-CH" sz="1200" dirty="0" smtClean="0"/>
              <a:t> </a:t>
            </a:r>
            <a:r>
              <a:rPr lang="de-CH" sz="1200" dirty="0" err="1" smtClean="0"/>
              <a:t>to</a:t>
            </a:r>
            <a:r>
              <a:rPr lang="de-CH" sz="1200" dirty="0" smtClean="0"/>
              <a:t> </a:t>
            </a:r>
            <a:r>
              <a:rPr lang="de-CH" sz="1200" dirty="0" err="1" smtClean="0"/>
              <a:t>guess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position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/>
              <a:t>GaN</a:t>
            </a:r>
            <a:r>
              <a:rPr lang="de-CH" sz="1200" dirty="0"/>
              <a:t>/</a:t>
            </a:r>
            <a:r>
              <a:rPr lang="de-CH" sz="1200" dirty="0" err="1"/>
              <a:t>AlGaN</a:t>
            </a:r>
            <a:r>
              <a:rPr lang="de-CH" sz="1200" dirty="0"/>
              <a:t> </a:t>
            </a:r>
            <a:r>
              <a:rPr lang="de-CH" sz="1200" dirty="0" err="1" smtClean="0"/>
              <a:t>layers</a:t>
            </a:r>
            <a:r>
              <a:rPr lang="de-CH" sz="1200" dirty="0" smtClean="0"/>
              <a:t>. </a:t>
            </a:r>
            <a:r>
              <a:rPr lang="de-CH" sz="1200" dirty="0" err="1" smtClean="0"/>
              <a:t>Moreover</a:t>
            </a:r>
            <a:r>
              <a:rPr lang="de-CH" sz="1200" dirty="0" smtClean="0"/>
              <a:t>, </a:t>
            </a:r>
            <a:r>
              <a:rPr lang="de-CH" sz="1200" dirty="0" err="1" smtClean="0"/>
              <a:t>the</a:t>
            </a:r>
            <a:r>
              <a:rPr lang="de-CH" sz="1200" dirty="0" smtClean="0"/>
              <a:t> lack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contrast</a:t>
            </a:r>
            <a:r>
              <a:rPr lang="de-CH" sz="1200" dirty="0" smtClean="0"/>
              <a:t> in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electrical</a:t>
            </a:r>
            <a:r>
              <a:rPr lang="de-CH" sz="1200" dirty="0" smtClean="0"/>
              <a:t> </a:t>
            </a:r>
            <a:r>
              <a:rPr lang="de-CH" sz="1200" dirty="0" err="1" smtClean="0"/>
              <a:t>measurement</a:t>
            </a:r>
            <a:r>
              <a:rPr lang="de-CH" sz="1200" dirty="0" smtClean="0"/>
              <a:t> </a:t>
            </a:r>
            <a:r>
              <a:rPr lang="de-CH" sz="1200" dirty="0" err="1" smtClean="0"/>
              <a:t>between</a:t>
            </a:r>
            <a:r>
              <a:rPr lang="de-CH" sz="1200" dirty="0" smtClean="0"/>
              <a:t> </a:t>
            </a:r>
            <a:r>
              <a:rPr lang="de-CH" sz="1200" dirty="0" err="1" smtClean="0"/>
              <a:t>GaN</a:t>
            </a:r>
            <a:r>
              <a:rPr lang="de-CH" sz="1200" dirty="0" smtClean="0"/>
              <a:t>/</a:t>
            </a:r>
            <a:r>
              <a:rPr lang="de-CH" sz="1200" dirty="0" err="1" smtClean="0"/>
              <a:t>AlGaN</a:t>
            </a:r>
            <a:r>
              <a:rPr lang="de-CH" sz="1200" dirty="0" smtClean="0"/>
              <a:t> </a:t>
            </a:r>
            <a:r>
              <a:rPr lang="de-CH" sz="1200" dirty="0" err="1" smtClean="0"/>
              <a:t>and</a:t>
            </a:r>
            <a:r>
              <a:rPr lang="de-CH" sz="1200" dirty="0" smtClean="0"/>
              <a:t> </a:t>
            </a:r>
            <a:r>
              <a:rPr lang="de-CH" sz="1200" dirty="0" err="1" smtClean="0"/>
              <a:t>SiC</a:t>
            </a:r>
            <a:r>
              <a:rPr lang="de-CH" sz="1200" dirty="0" smtClean="0"/>
              <a:t> </a:t>
            </a:r>
            <a:r>
              <a:rPr lang="de-CH" sz="1200" dirty="0" err="1" smtClean="0"/>
              <a:t>is</a:t>
            </a:r>
            <a:r>
              <a:rPr lang="de-CH" sz="1200" dirty="0" smtClean="0"/>
              <a:t> </a:t>
            </a:r>
            <a:r>
              <a:rPr lang="de-CH" sz="1200" dirty="0" err="1" smtClean="0"/>
              <a:t>attributed</a:t>
            </a:r>
            <a:r>
              <a:rPr lang="de-CH" sz="1200" dirty="0" smtClean="0"/>
              <a:t> </a:t>
            </a:r>
            <a:r>
              <a:rPr lang="de-CH" sz="1200" dirty="0" err="1" smtClean="0"/>
              <a:t>to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small</a:t>
            </a:r>
            <a:r>
              <a:rPr lang="de-CH" sz="1200" dirty="0" smtClean="0"/>
              <a:t> </a:t>
            </a:r>
            <a:r>
              <a:rPr lang="de-CH" sz="1200" dirty="0" err="1" smtClean="0"/>
              <a:t>difference</a:t>
            </a:r>
            <a:r>
              <a:rPr lang="de-CH" sz="1200" dirty="0" smtClean="0"/>
              <a:t> in </a:t>
            </a:r>
            <a:r>
              <a:rPr lang="de-CH" sz="1200" dirty="0" err="1" smtClean="0"/>
              <a:t>electrical</a:t>
            </a:r>
            <a:r>
              <a:rPr lang="de-CH" sz="1200" dirty="0" smtClean="0"/>
              <a:t> </a:t>
            </a:r>
            <a:r>
              <a:rPr lang="de-CH" sz="1200" dirty="0" err="1" smtClean="0"/>
              <a:t>properties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these</a:t>
            </a:r>
            <a:r>
              <a:rPr lang="de-CH" sz="1200" dirty="0" smtClean="0"/>
              <a:t> </a:t>
            </a:r>
            <a:r>
              <a:rPr lang="de-CH" sz="1200" dirty="0" err="1" smtClean="0"/>
              <a:t>materials</a:t>
            </a:r>
            <a:r>
              <a:rPr lang="de-CH" sz="1200" dirty="0" smtClean="0"/>
              <a:t> (</a:t>
            </a:r>
            <a:r>
              <a:rPr lang="de-CH" sz="1200" dirty="0" err="1" smtClean="0"/>
              <a:t>both</a:t>
            </a:r>
            <a:r>
              <a:rPr lang="de-CH" sz="1200" dirty="0" smtClean="0"/>
              <a:t> </a:t>
            </a:r>
            <a:r>
              <a:rPr lang="de-CH" sz="1200" dirty="0" err="1" smtClean="0"/>
              <a:t>is</a:t>
            </a:r>
            <a:r>
              <a:rPr lang="de-CH" sz="1200" dirty="0" smtClean="0"/>
              <a:t> non-</a:t>
            </a:r>
            <a:r>
              <a:rPr lang="de-CH" sz="1200" dirty="0" err="1" smtClean="0"/>
              <a:t>conducting</a:t>
            </a:r>
            <a:r>
              <a:rPr lang="de-CH" sz="1200" dirty="0" smtClean="0"/>
              <a:t> </a:t>
            </a:r>
            <a:r>
              <a:rPr lang="de-CH" sz="1200" dirty="0" err="1" smtClean="0"/>
              <a:t>and</a:t>
            </a:r>
            <a:r>
              <a:rPr lang="de-CH" sz="1200" dirty="0" smtClean="0"/>
              <a:t> </a:t>
            </a:r>
            <a:r>
              <a:rPr lang="de-CH" sz="1200" dirty="0" err="1" smtClean="0"/>
              <a:t>have</a:t>
            </a:r>
            <a:r>
              <a:rPr lang="de-CH" sz="1200" dirty="0" smtClean="0"/>
              <a:t> </a:t>
            </a:r>
            <a:r>
              <a:rPr lang="de-CH" sz="1200" dirty="0" err="1" smtClean="0"/>
              <a:t>similar</a:t>
            </a:r>
            <a:r>
              <a:rPr lang="de-CH" sz="1200" dirty="0" smtClean="0"/>
              <a:t> </a:t>
            </a:r>
            <a:r>
              <a:rPr lang="de-CH" sz="1200" dirty="0" err="1" smtClean="0"/>
              <a:t>dielectric</a:t>
            </a:r>
            <a:r>
              <a:rPr lang="de-CH" sz="1200" dirty="0" smtClean="0"/>
              <a:t> </a:t>
            </a:r>
            <a:r>
              <a:rPr lang="de-CH" sz="1200" dirty="0" err="1" smtClean="0"/>
              <a:t>constants</a:t>
            </a:r>
            <a:r>
              <a:rPr lang="de-CH" sz="1200" dirty="0" smtClean="0"/>
              <a:t>: </a:t>
            </a:r>
            <a:r>
              <a:rPr lang="el-GR" sz="1200" dirty="0" smtClean="0"/>
              <a:t>ε</a:t>
            </a:r>
            <a:r>
              <a:rPr lang="de-CH" sz="1200" baseline="-25000" dirty="0" err="1" smtClean="0"/>
              <a:t>GaN</a:t>
            </a:r>
            <a:r>
              <a:rPr lang="de-CH" sz="1200" dirty="0" smtClean="0"/>
              <a:t>=5.3 </a:t>
            </a:r>
            <a:r>
              <a:rPr lang="el-GR" sz="1200" dirty="0" smtClean="0"/>
              <a:t>ε</a:t>
            </a:r>
            <a:r>
              <a:rPr lang="de-CH" sz="1200" baseline="-25000" dirty="0" err="1" smtClean="0"/>
              <a:t>SiC</a:t>
            </a:r>
            <a:r>
              <a:rPr lang="de-CH" sz="1200" dirty="0" smtClean="0"/>
              <a:t>=6.52 at high </a:t>
            </a:r>
            <a:r>
              <a:rPr lang="de-CH" sz="1200" dirty="0" err="1" smtClean="0"/>
              <a:t>frequency</a:t>
            </a:r>
            <a:r>
              <a:rPr lang="de-CH" sz="1200" dirty="0" smtClean="0"/>
              <a:t> [1]).</a:t>
            </a:r>
          </a:p>
          <a:p>
            <a:pPr algn="just"/>
            <a:r>
              <a:rPr lang="de-CH" sz="1200" dirty="0"/>
              <a:t>[1]: </a:t>
            </a:r>
            <a:r>
              <a:rPr lang="de-CH" sz="1200" dirty="0" err="1"/>
              <a:t>Bougrov</a:t>
            </a:r>
            <a:r>
              <a:rPr lang="de-CH" sz="1200" dirty="0"/>
              <a:t> V, et al., Properties </a:t>
            </a:r>
            <a:r>
              <a:rPr lang="de-CH" sz="1200" dirty="0" err="1"/>
              <a:t>of</a:t>
            </a:r>
            <a:r>
              <a:rPr lang="de-CH" sz="1200" dirty="0"/>
              <a:t> </a:t>
            </a:r>
            <a:r>
              <a:rPr lang="de-CH" sz="1200" dirty="0" err="1"/>
              <a:t>Advanced</a:t>
            </a:r>
            <a:r>
              <a:rPr lang="de-CH" sz="1200" dirty="0"/>
              <a:t> </a:t>
            </a:r>
            <a:r>
              <a:rPr lang="de-CH" sz="1200" dirty="0" err="1"/>
              <a:t>semiconductor</a:t>
            </a:r>
            <a:r>
              <a:rPr lang="de-CH" sz="1200" dirty="0"/>
              <a:t> </a:t>
            </a:r>
            <a:r>
              <a:rPr lang="de-CH" sz="1200" dirty="0" err="1"/>
              <a:t>materials</a:t>
            </a:r>
            <a:r>
              <a:rPr lang="de-CH" sz="1200" dirty="0"/>
              <a:t> </a:t>
            </a:r>
            <a:r>
              <a:rPr lang="de-CH" sz="1200" dirty="0" err="1"/>
              <a:t>GaN</a:t>
            </a:r>
            <a:r>
              <a:rPr lang="de-CH" sz="1200" dirty="0"/>
              <a:t>, John </a:t>
            </a:r>
            <a:r>
              <a:rPr lang="de-CH" sz="1200" dirty="0" err="1"/>
              <a:t>Wilye</a:t>
            </a:r>
            <a:r>
              <a:rPr lang="de-CH" sz="1200" dirty="0"/>
              <a:t> &amp; </a:t>
            </a:r>
            <a:r>
              <a:rPr lang="de-CH" sz="1200" dirty="0" err="1"/>
              <a:t>Sons</a:t>
            </a:r>
            <a:r>
              <a:rPr lang="de-CH" sz="1200" dirty="0"/>
              <a:t>, Inc. New York, 2001</a:t>
            </a:r>
          </a:p>
          <a:p>
            <a:pPr algn="just"/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916747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5">
            <a:extLst>
              <a:ext uri="{FF2B5EF4-FFF2-40B4-BE49-F238E27FC236}">
                <a16:creationId xmlns:a16="http://schemas.microsoft.com/office/drawing/2014/main" id="{031BAECA-D8D7-4700-8FED-F74D6CCFA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1454316" y="1337515"/>
            <a:ext cx="2604289" cy="175925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865626" y="2533390"/>
            <a:ext cx="1798134" cy="15252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231495" cy="900256"/>
          </a:xfrm>
        </p:spPr>
        <p:txBody>
          <a:bodyPr>
            <a:normAutofit/>
          </a:bodyPr>
          <a:lstStyle/>
          <a:p>
            <a:r>
              <a:rPr lang="de-CH" sz="2400" dirty="0" err="1" smtClean="0"/>
              <a:t>Thin</a:t>
            </a:r>
            <a:r>
              <a:rPr lang="de-CH" sz="2400" dirty="0" smtClean="0"/>
              <a:t> </a:t>
            </a:r>
            <a:r>
              <a:rPr lang="de-CH" sz="2400" dirty="0" err="1" smtClean="0"/>
              <a:t>semiconducting</a:t>
            </a:r>
            <a:r>
              <a:rPr lang="de-CH" sz="2400" dirty="0" smtClean="0"/>
              <a:t> </a:t>
            </a:r>
            <a:r>
              <a:rPr lang="de-CH" sz="2400" dirty="0" err="1" smtClean="0"/>
              <a:t>lamella</a:t>
            </a:r>
            <a:r>
              <a:rPr lang="de-CH" sz="2400" dirty="0" smtClean="0"/>
              <a:t>: sample </a:t>
            </a:r>
            <a:r>
              <a:rPr lang="de-CH" sz="2400" dirty="0" err="1" smtClean="0"/>
              <a:t>damage</a:t>
            </a:r>
            <a:endParaRPr lang="de-CH" sz="2400" dirty="0"/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4796819" y="1337515"/>
            <a:ext cx="2604288" cy="1759253"/>
          </a:xfrm>
        </p:spPr>
      </p:pic>
      <p:sp>
        <p:nvSpPr>
          <p:cNvPr id="14" name="Rectangle 13"/>
          <p:cNvSpPr/>
          <p:nvPr/>
        </p:nvSpPr>
        <p:spPr>
          <a:xfrm>
            <a:off x="2458906" y="1409069"/>
            <a:ext cx="816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Before</a:t>
            </a:r>
            <a:endParaRPr lang="de-CH" dirty="0"/>
          </a:p>
        </p:txBody>
      </p:sp>
      <p:sp>
        <p:nvSpPr>
          <p:cNvPr id="15" name="Rectangle 14"/>
          <p:cNvSpPr/>
          <p:nvPr/>
        </p:nvSpPr>
        <p:spPr>
          <a:xfrm>
            <a:off x="5873511" y="1467440"/>
            <a:ext cx="672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After</a:t>
            </a:r>
            <a:endParaRPr lang="de-CH" dirty="0"/>
          </a:p>
        </p:txBody>
      </p:sp>
      <p:sp>
        <p:nvSpPr>
          <p:cNvPr id="3" name="Rectangle 2"/>
          <p:cNvSpPr/>
          <p:nvPr/>
        </p:nvSpPr>
        <p:spPr>
          <a:xfrm>
            <a:off x="1734087" y="1336050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a)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96611" y="1310647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b)</a:t>
            </a: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2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85" b="9686"/>
          <a:stretch/>
        </p:blipFill>
        <p:spPr>
          <a:xfrm flipV="1">
            <a:off x="4752836" y="3273551"/>
            <a:ext cx="2103209" cy="240182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5820179"/>
            <a:ext cx="8802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CH" sz="1200" dirty="0" smtClean="0"/>
              <a:t>a) </a:t>
            </a:r>
            <a:r>
              <a:rPr lang="de-CH" sz="1200" dirty="0" err="1" smtClean="0"/>
              <a:t>and</a:t>
            </a:r>
            <a:r>
              <a:rPr lang="de-CH" sz="1200" dirty="0" smtClean="0"/>
              <a:t> b) Scanning </a:t>
            </a:r>
            <a:r>
              <a:rPr lang="de-CH" sz="1200" dirty="0" err="1" smtClean="0"/>
              <a:t>electron</a:t>
            </a:r>
            <a:r>
              <a:rPr lang="de-CH" sz="1200" dirty="0" smtClean="0"/>
              <a:t> </a:t>
            </a:r>
            <a:r>
              <a:rPr lang="de-CH" sz="1200" dirty="0" err="1" smtClean="0"/>
              <a:t>microscopic</a:t>
            </a:r>
            <a:r>
              <a:rPr lang="de-CH" sz="1200" dirty="0" smtClean="0"/>
              <a:t> (SEM) </a:t>
            </a:r>
            <a:r>
              <a:rPr lang="de-CH" sz="1200" dirty="0" err="1" smtClean="0"/>
              <a:t>image</a:t>
            </a:r>
            <a:r>
              <a:rPr lang="de-CH" sz="1200" dirty="0" smtClean="0"/>
              <a:t> </a:t>
            </a:r>
            <a:r>
              <a:rPr lang="de-CH" sz="1200" dirty="0" err="1" smtClean="0"/>
              <a:t>taken</a:t>
            </a:r>
            <a:r>
              <a:rPr lang="de-CH" sz="1200" dirty="0" smtClean="0"/>
              <a:t> </a:t>
            </a:r>
            <a:r>
              <a:rPr lang="de-CH" sz="1200" dirty="0" err="1" smtClean="0"/>
              <a:t>before</a:t>
            </a:r>
            <a:r>
              <a:rPr lang="de-CH" sz="1200" dirty="0" smtClean="0"/>
              <a:t> </a:t>
            </a:r>
            <a:r>
              <a:rPr lang="de-CH" sz="1200" dirty="0" err="1" smtClean="0"/>
              <a:t>and</a:t>
            </a:r>
            <a:r>
              <a:rPr lang="de-CH" sz="1200" dirty="0" smtClean="0"/>
              <a:t> after SMM </a:t>
            </a:r>
            <a:r>
              <a:rPr lang="de-CH" sz="1200" dirty="0" err="1" smtClean="0"/>
              <a:t>measurements</a:t>
            </a:r>
            <a:r>
              <a:rPr lang="de-CH" sz="1200" dirty="0" smtClean="0"/>
              <a:t>. Black </a:t>
            </a:r>
            <a:r>
              <a:rPr lang="de-CH" sz="1200" dirty="0" err="1" smtClean="0"/>
              <a:t>dashed</a:t>
            </a:r>
            <a:r>
              <a:rPr lang="de-CH" sz="1200" dirty="0" smtClean="0"/>
              <a:t> </a:t>
            </a:r>
            <a:r>
              <a:rPr lang="de-CH" sz="1200" dirty="0" err="1" smtClean="0"/>
              <a:t>frames</a:t>
            </a:r>
            <a:r>
              <a:rPr lang="de-CH" sz="1200" dirty="0" smtClean="0"/>
              <a:t> in a) </a:t>
            </a:r>
            <a:r>
              <a:rPr lang="de-CH" sz="1200" dirty="0" err="1" smtClean="0"/>
              <a:t>and</a:t>
            </a:r>
            <a:r>
              <a:rPr lang="de-CH" sz="1200" dirty="0" smtClean="0"/>
              <a:t> b) </a:t>
            </a:r>
            <a:r>
              <a:rPr lang="de-CH" sz="1200" dirty="0" err="1" smtClean="0"/>
              <a:t>points</a:t>
            </a:r>
            <a:r>
              <a:rPr lang="de-CH" sz="1200" dirty="0" smtClean="0"/>
              <a:t> at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zone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interest</a:t>
            </a:r>
            <a:r>
              <a:rPr lang="de-CH" sz="1200" dirty="0" smtClean="0"/>
              <a:t>, </a:t>
            </a:r>
            <a:r>
              <a:rPr lang="de-CH" sz="1200" dirty="0" err="1" smtClean="0"/>
              <a:t>where</a:t>
            </a:r>
            <a:r>
              <a:rPr lang="de-CH" sz="1200" dirty="0" smtClean="0"/>
              <a:t> </a:t>
            </a:r>
            <a:r>
              <a:rPr lang="de-CH" sz="1200" dirty="0" err="1" smtClean="0"/>
              <a:t>multilayers</a:t>
            </a:r>
            <a:r>
              <a:rPr lang="de-CH" sz="1200" dirty="0" smtClean="0"/>
              <a:t> </a:t>
            </a:r>
            <a:r>
              <a:rPr lang="de-CH" sz="1200" dirty="0" err="1" smtClean="0"/>
              <a:t>stay</a:t>
            </a:r>
            <a:r>
              <a:rPr lang="de-CH" sz="1200" dirty="0" smtClean="0"/>
              <a:t>. </a:t>
            </a:r>
            <a:r>
              <a:rPr lang="de-CH" sz="1200" dirty="0" err="1" smtClean="0"/>
              <a:t>However</a:t>
            </a:r>
            <a:r>
              <a:rPr lang="de-CH" sz="1200" dirty="0" smtClean="0"/>
              <a:t>, </a:t>
            </a:r>
            <a:r>
              <a:rPr lang="de-CH" sz="1200" dirty="0" err="1" smtClean="0"/>
              <a:t>as</a:t>
            </a:r>
            <a:r>
              <a:rPr lang="de-CH" sz="1200" dirty="0" smtClean="0"/>
              <a:t> </a:t>
            </a:r>
            <a:r>
              <a:rPr lang="de-CH" sz="1200" dirty="0" err="1" smtClean="0"/>
              <a:t>shown</a:t>
            </a:r>
            <a:r>
              <a:rPr lang="de-CH" sz="1200" dirty="0" smtClean="0"/>
              <a:t> in b), </a:t>
            </a:r>
            <a:r>
              <a:rPr lang="de-CH" sz="1200" dirty="0" err="1" smtClean="0"/>
              <a:t>this</a:t>
            </a:r>
            <a:r>
              <a:rPr lang="de-CH" sz="1200" dirty="0" smtClean="0"/>
              <a:t> </a:t>
            </a:r>
            <a:r>
              <a:rPr lang="de-CH" sz="1200" dirty="0" err="1" smtClean="0"/>
              <a:t>region</a:t>
            </a:r>
            <a:r>
              <a:rPr lang="de-CH" sz="1200" dirty="0" smtClean="0"/>
              <a:t> was </a:t>
            </a:r>
            <a:r>
              <a:rPr lang="de-CH" sz="1200" dirty="0" err="1" smtClean="0"/>
              <a:t>damaged</a:t>
            </a:r>
            <a:r>
              <a:rPr lang="de-CH" sz="1200" dirty="0" smtClean="0"/>
              <a:t> </a:t>
            </a:r>
            <a:r>
              <a:rPr lang="de-CH" sz="1200" dirty="0" err="1" smtClean="0"/>
              <a:t>during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SMM </a:t>
            </a:r>
            <a:r>
              <a:rPr lang="de-CH" sz="1200" dirty="0" err="1" smtClean="0"/>
              <a:t>measurements</a:t>
            </a:r>
            <a:r>
              <a:rPr lang="de-CH" sz="1200" dirty="0" smtClean="0"/>
              <a:t>. </a:t>
            </a:r>
            <a:r>
              <a:rPr lang="de-CH" sz="1200" dirty="0" err="1" smtClean="0"/>
              <a:t>We</a:t>
            </a:r>
            <a:r>
              <a:rPr lang="de-CH" sz="1200" dirty="0" smtClean="0"/>
              <a:t> </a:t>
            </a:r>
            <a:r>
              <a:rPr lang="de-CH" sz="1200" dirty="0" err="1" smtClean="0"/>
              <a:t>expect</a:t>
            </a:r>
            <a:r>
              <a:rPr lang="de-CH" sz="1200" dirty="0" smtClean="0"/>
              <a:t> </a:t>
            </a:r>
            <a:r>
              <a:rPr lang="de-CH" sz="1200" dirty="0" err="1" smtClean="0"/>
              <a:t>that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tip</a:t>
            </a:r>
            <a:r>
              <a:rPr lang="de-CH" sz="1200" dirty="0" smtClean="0"/>
              <a:t>, </a:t>
            </a:r>
            <a:r>
              <a:rPr lang="de-CH" sz="1200" dirty="0" err="1" smtClean="0"/>
              <a:t>which</a:t>
            </a:r>
            <a:r>
              <a:rPr lang="de-CH" sz="1200" dirty="0" smtClean="0"/>
              <a:t> </a:t>
            </a:r>
            <a:r>
              <a:rPr lang="de-CH" sz="1200" dirty="0" err="1" smtClean="0"/>
              <a:t>is</a:t>
            </a:r>
            <a:r>
              <a:rPr lang="de-CH" sz="1200" dirty="0" smtClean="0"/>
              <a:t> in </a:t>
            </a:r>
            <a:r>
              <a:rPr lang="de-CH" sz="1200" dirty="0" err="1" smtClean="0"/>
              <a:t>contact</a:t>
            </a:r>
            <a:r>
              <a:rPr lang="de-CH" sz="1200" dirty="0" smtClean="0"/>
              <a:t> </a:t>
            </a:r>
            <a:r>
              <a:rPr lang="de-CH" sz="1200" dirty="0" err="1" smtClean="0"/>
              <a:t>with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sample, </a:t>
            </a:r>
            <a:r>
              <a:rPr lang="de-CH" sz="1200" dirty="0" err="1" smtClean="0"/>
              <a:t>removed</a:t>
            </a:r>
            <a:r>
              <a:rPr lang="de-CH" sz="1200" dirty="0"/>
              <a:t> </a:t>
            </a:r>
            <a:r>
              <a:rPr lang="de-CH" sz="1200" dirty="0" err="1" smtClean="0"/>
              <a:t>part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metallic </a:t>
            </a:r>
            <a:r>
              <a:rPr lang="de-CH" sz="1200" dirty="0" err="1" smtClean="0"/>
              <a:t>layers</a:t>
            </a:r>
            <a:r>
              <a:rPr lang="de-CH" sz="1200" dirty="0" smtClean="0"/>
              <a:t> </a:t>
            </a:r>
            <a:r>
              <a:rPr lang="de-CH" sz="1200" dirty="0" err="1" smtClean="0"/>
              <a:t>deposited</a:t>
            </a:r>
            <a:r>
              <a:rPr lang="de-CH" sz="1200" dirty="0" smtClean="0"/>
              <a:t> </a:t>
            </a:r>
            <a:r>
              <a:rPr lang="de-CH" sz="1200" dirty="0" err="1" smtClean="0"/>
              <a:t>during</a:t>
            </a:r>
            <a:r>
              <a:rPr lang="de-CH" sz="1200" dirty="0" smtClean="0"/>
              <a:t>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production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this</a:t>
            </a:r>
            <a:r>
              <a:rPr lang="de-CH" sz="1200" dirty="0" smtClean="0"/>
              <a:t> </a:t>
            </a:r>
            <a:r>
              <a:rPr lang="de-CH" sz="1200" dirty="0" err="1" smtClean="0"/>
              <a:t>lamella</a:t>
            </a:r>
            <a:r>
              <a:rPr lang="de-CH" sz="1200" dirty="0" smtClean="0"/>
              <a:t>. c) </a:t>
            </a:r>
            <a:r>
              <a:rPr lang="de-CH" sz="1200" dirty="0" err="1" smtClean="0"/>
              <a:t>and</a:t>
            </a:r>
            <a:r>
              <a:rPr lang="de-CH" sz="1200" dirty="0" smtClean="0"/>
              <a:t> d) </a:t>
            </a:r>
            <a:r>
              <a:rPr lang="de-CH" sz="1200" dirty="0" err="1" smtClean="0"/>
              <a:t>are</a:t>
            </a:r>
            <a:r>
              <a:rPr lang="de-CH" sz="1200" dirty="0" smtClean="0"/>
              <a:t> SEM </a:t>
            </a:r>
            <a:r>
              <a:rPr lang="de-CH" sz="1200" dirty="0" err="1" smtClean="0"/>
              <a:t>images</a:t>
            </a:r>
            <a:r>
              <a:rPr lang="de-CH" sz="1200" dirty="0" smtClean="0"/>
              <a:t> </a:t>
            </a:r>
            <a:r>
              <a:rPr lang="de-CH" sz="1200" dirty="0" err="1" smtClean="0"/>
              <a:t>zoomed</a:t>
            </a:r>
            <a:r>
              <a:rPr lang="de-CH" sz="1200" dirty="0" smtClean="0"/>
              <a:t> in </a:t>
            </a:r>
            <a:r>
              <a:rPr lang="de-CH" sz="1200" dirty="0" err="1" smtClean="0"/>
              <a:t>the</a:t>
            </a:r>
            <a:r>
              <a:rPr lang="de-CH" sz="1200" dirty="0" smtClean="0"/>
              <a:t> </a:t>
            </a:r>
            <a:r>
              <a:rPr lang="de-CH" sz="1200" dirty="0" err="1" smtClean="0"/>
              <a:t>region</a:t>
            </a:r>
            <a:r>
              <a:rPr lang="de-CH" sz="1200" dirty="0" smtClean="0"/>
              <a:t> </a:t>
            </a:r>
            <a:r>
              <a:rPr lang="de-CH" sz="1200" dirty="0" err="1" smtClean="0"/>
              <a:t>of</a:t>
            </a:r>
            <a:r>
              <a:rPr lang="de-CH" sz="1200" dirty="0" smtClean="0"/>
              <a:t> </a:t>
            </a:r>
            <a:r>
              <a:rPr lang="de-CH" sz="1200" dirty="0" err="1" smtClean="0"/>
              <a:t>interest</a:t>
            </a:r>
            <a:r>
              <a:rPr lang="de-CH" sz="1200" dirty="0" smtClean="0"/>
              <a:t>. The </a:t>
            </a:r>
            <a:r>
              <a:rPr lang="de-CH" sz="1200" dirty="0" err="1" smtClean="0"/>
              <a:t>scale</a:t>
            </a:r>
            <a:r>
              <a:rPr lang="de-CH" sz="1200" dirty="0" smtClean="0"/>
              <a:t> </a:t>
            </a:r>
            <a:r>
              <a:rPr lang="de-CH" sz="1200" dirty="0" err="1" smtClean="0"/>
              <a:t>bars</a:t>
            </a:r>
            <a:r>
              <a:rPr lang="de-CH" sz="1200" dirty="0" smtClean="0"/>
              <a:t> in a), b), c) </a:t>
            </a:r>
            <a:r>
              <a:rPr lang="de-CH" sz="1200" dirty="0" err="1" smtClean="0"/>
              <a:t>and</a:t>
            </a:r>
            <a:r>
              <a:rPr lang="de-CH" sz="1200" dirty="0" smtClean="0"/>
              <a:t> d) </a:t>
            </a:r>
            <a:r>
              <a:rPr lang="de-CH" sz="1200" dirty="0" err="1" smtClean="0"/>
              <a:t>are</a:t>
            </a:r>
            <a:r>
              <a:rPr lang="de-CH" sz="1200" dirty="0" smtClean="0"/>
              <a:t> 5 µm, 5 µm, 500 </a:t>
            </a:r>
            <a:r>
              <a:rPr lang="de-CH" sz="1200" dirty="0" err="1" smtClean="0"/>
              <a:t>nm</a:t>
            </a:r>
            <a:r>
              <a:rPr lang="de-CH" sz="1200" dirty="0" smtClean="0"/>
              <a:t> </a:t>
            </a:r>
            <a:r>
              <a:rPr lang="de-CH" sz="1200" dirty="0" err="1" smtClean="0"/>
              <a:t>and</a:t>
            </a:r>
            <a:r>
              <a:rPr lang="de-CH" sz="1200" dirty="0" smtClean="0"/>
              <a:t> 1 µm </a:t>
            </a:r>
            <a:r>
              <a:rPr lang="de-CH" sz="1200" dirty="0" err="1" smtClean="0"/>
              <a:t>respectively</a:t>
            </a:r>
            <a:r>
              <a:rPr lang="de-CH" sz="1200" dirty="0" smtClean="0"/>
              <a:t>. </a:t>
            </a:r>
            <a:endParaRPr lang="de-CH" sz="1200" dirty="0"/>
          </a:p>
        </p:txBody>
      </p:sp>
      <p:sp>
        <p:nvSpPr>
          <p:cNvPr id="30" name="Rectangle 29"/>
          <p:cNvSpPr/>
          <p:nvPr/>
        </p:nvSpPr>
        <p:spPr>
          <a:xfrm>
            <a:off x="5199896" y="2602093"/>
            <a:ext cx="1798134" cy="15252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Rectangle 30"/>
          <p:cNvSpPr/>
          <p:nvPr/>
        </p:nvSpPr>
        <p:spPr>
          <a:xfrm>
            <a:off x="5234851" y="3821287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AlGaN</a:t>
            </a:r>
            <a:endParaRPr lang="de-CH" dirty="0"/>
          </a:p>
        </p:txBody>
      </p:sp>
      <p:pic>
        <p:nvPicPr>
          <p:cNvPr id="33" name="Content Placeholder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68" b="24829"/>
          <a:stretch/>
        </p:blipFill>
        <p:spPr>
          <a:xfrm>
            <a:off x="1807885" y="3296504"/>
            <a:ext cx="2209443" cy="2403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7936" y="5532904"/>
            <a:ext cx="365252" cy="90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4" name="Rectangle 33"/>
          <p:cNvSpPr/>
          <p:nvPr/>
        </p:nvSpPr>
        <p:spPr>
          <a:xfrm>
            <a:off x="4846013" y="5474724"/>
            <a:ext cx="304166" cy="1163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2" name="Rectangle 31"/>
          <p:cNvSpPr/>
          <p:nvPr/>
        </p:nvSpPr>
        <p:spPr>
          <a:xfrm>
            <a:off x="2977555" y="3193235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SiC</a:t>
            </a:r>
            <a:endParaRPr lang="de-CH" dirty="0"/>
          </a:p>
        </p:txBody>
      </p:sp>
      <p:sp>
        <p:nvSpPr>
          <p:cNvPr id="36" name="Rectangle 35"/>
          <p:cNvSpPr/>
          <p:nvPr/>
        </p:nvSpPr>
        <p:spPr>
          <a:xfrm>
            <a:off x="2823855" y="3682986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AlGaN</a:t>
            </a:r>
            <a:endParaRPr lang="de-CH" dirty="0"/>
          </a:p>
        </p:txBody>
      </p:sp>
      <p:sp>
        <p:nvSpPr>
          <p:cNvPr id="37" name="Rectangle 36"/>
          <p:cNvSpPr/>
          <p:nvPr/>
        </p:nvSpPr>
        <p:spPr>
          <a:xfrm>
            <a:off x="2812474" y="4290562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Au</a:t>
            </a:r>
            <a:endParaRPr lang="de-CH" dirty="0"/>
          </a:p>
        </p:txBody>
      </p:sp>
      <p:sp>
        <p:nvSpPr>
          <p:cNvPr id="38" name="Rectangle 37"/>
          <p:cNvSpPr/>
          <p:nvPr/>
        </p:nvSpPr>
        <p:spPr>
          <a:xfrm>
            <a:off x="2798954" y="4898138"/>
            <a:ext cx="38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Pt</a:t>
            </a:r>
            <a:endParaRPr lang="de-CH" dirty="0"/>
          </a:p>
        </p:txBody>
      </p:sp>
      <p:sp>
        <p:nvSpPr>
          <p:cNvPr id="27" name="Rectangle 26"/>
          <p:cNvSpPr/>
          <p:nvPr/>
        </p:nvSpPr>
        <p:spPr>
          <a:xfrm>
            <a:off x="1807884" y="3302001"/>
            <a:ext cx="36580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c)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00374" y="2968752"/>
            <a:ext cx="233713" cy="62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Rectangle 39"/>
          <p:cNvSpPr/>
          <p:nvPr/>
        </p:nvSpPr>
        <p:spPr>
          <a:xfrm>
            <a:off x="4826084" y="2974848"/>
            <a:ext cx="233713" cy="50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1" name="Rectangle 40"/>
          <p:cNvSpPr/>
          <p:nvPr/>
        </p:nvSpPr>
        <p:spPr>
          <a:xfrm>
            <a:off x="5395953" y="3275172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SiC</a:t>
            </a:r>
            <a:endParaRPr lang="de-CH" dirty="0"/>
          </a:p>
        </p:txBody>
      </p:sp>
      <p:sp>
        <p:nvSpPr>
          <p:cNvPr id="25" name="Rectangle 24"/>
          <p:cNvSpPr/>
          <p:nvPr/>
        </p:nvSpPr>
        <p:spPr>
          <a:xfrm>
            <a:off x="4760037" y="3296504"/>
            <a:ext cx="3770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d)</a:t>
            </a:r>
            <a:endParaRPr lang="de-C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90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Measurement </a:t>
            </a:r>
            <a:r>
              <a:rPr lang="de-CH" dirty="0" err="1" smtClean="0"/>
              <a:t>conditions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364"/>
            <a:ext cx="8680509" cy="55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7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Measurement </a:t>
            </a:r>
            <a:r>
              <a:rPr lang="de-CH" dirty="0" err="1" smtClean="0"/>
              <a:t>conditions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5379"/>
            <a:ext cx="8564214" cy="54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73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Measurement </a:t>
            </a:r>
            <a:r>
              <a:rPr lang="de-CH" dirty="0" err="1" smtClean="0"/>
              <a:t>conditions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89744"/>
            <a:ext cx="8698136" cy="55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6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Measurement </a:t>
            </a:r>
            <a:r>
              <a:rPr lang="de-CH" dirty="0" err="1" smtClean="0"/>
              <a:t>conditions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479"/>
            <a:ext cx="8646943" cy="55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6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Measurement </a:t>
            </a:r>
            <a:r>
              <a:rPr lang="de-CH" dirty="0" err="1" smtClean="0"/>
              <a:t>conditions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60264"/>
            <a:ext cx="8587852" cy="54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3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Measurement </a:t>
            </a:r>
            <a:r>
              <a:rPr lang="de-CH" dirty="0" err="1" smtClean="0"/>
              <a:t>conditions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80080"/>
            <a:ext cx="8713250" cy="557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6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517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Wingdings</vt:lpstr>
      <vt:lpstr>Office Theme</vt:lpstr>
      <vt:lpstr>Sample composition</vt:lpstr>
      <vt:lpstr>Thin semiconducting lamella All images and graphs are from the dataset: XYScanNano_60.0x70.0um_120x140px_Al_GaN on SiC1_217.41_200409_010259.gwy</vt:lpstr>
      <vt:lpstr>Thin semiconducting lamella: sample damage</vt:lpstr>
      <vt:lpstr>Measurement conditions</vt:lpstr>
      <vt:lpstr>Measurement conditions</vt:lpstr>
      <vt:lpstr>Measurement conditions</vt:lpstr>
      <vt:lpstr>Measurement conditions</vt:lpstr>
      <vt:lpstr>Measurement conditions</vt:lpstr>
      <vt:lpstr>Measurement conditions</vt:lpstr>
      <vt:lpstr>Measurement conditions</vt:lpstr>
    </vt:vector>
  </TitlesOfParts>
  <Company>METAS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D6.5: two example datasets of representatitve measurements of characteristic samples</dc:title>
  <dc:creator>Le Quang Toai METAS</dc:creator>
  <cp:lastModifiedBy>Le Quang Toai METAS</cp:lastModifiedBy>
  <cp:revision>26</cp:revision>
  <dcterms:created xsi:type="dcterms:W3CDTF">2020-06-12T14:29:50Z</dcterms:created>
  <dcterms:modified xsi:type="dcterms:W3CDTF">2020-06-23T07:31:41Z</dcterms:modified>
</cp:coreProperties>
</file>